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57" r:id="rId4"/>
    <p:sldId id="258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Хімія твердих відходів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800" y="0"/>
            <a:ext cx="99314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Мета</a:t>
            </a:r>
            <a:r>
              <a:rPr lang="uk-UA" sz="2800" dirty="0"/>
              <a:t> курсу – вивчення співвідношення природного розміщення хімічних речовин зі штучно створеним у процесі розвитку цивілізації. Окремо треба показати місце штучно одержаних речовин та їх шлях утилізації.</a:t>
            </a:r>
          </a:p>
          <a:p>
            <a:pPr algn="just"/>
            <a:r>
              <a:rPr lang="uk-UA" sz="2800" b="1" dirty="0"/>
              <a:t> </a:t>
            </a:r>
            <a:endParaRPr lang="uk-UA" sz="2800" dirty="0"/>
          </a:p>
          <a:p>
            <a:pPr algn="just"/>
            <a:r>
              <a:rPr lang="uk-UA" sz="2800" b="1" dirty="0"/>
              <a:t>Завдання курсу</a:t>
            </a:r>
            <a:endParaRPr lang="uk-UA" sz="2800" dirty="0"/>
          </a:p>
          <a:p>
            <a:pPr algn="just"/>
            <a:r>
              <a:rPr lang="uk-UA" sz="2800" b="1" i="1" dirty="0"/>
              <a:t>Теоретичні:</a:t>
            </a:r>
            <a:endParaRPr lang="uk-UA" sz="2800" dirty="0"/>
          </a:p>
          <a:p>
            <a:pPr algn="just"/>
            <a:r>
              <a:rPr lang="ru-RU" sz="2800" dirty="0"/>
              <a:t>- </a:t>
            </a:r>
            <a:r>
              <a:rPr lang="uk-UA" sz="2800" dirty="0"/>
              <a:t>сформувати у студентів уявлення про хімічне єдність навколишнього середовища;</a:t>
            </a:r>
          </a:p>
          <a:p>
            <a:pPr algn="just"/>
            <a:r>
              <a:rPr lang="uk-UA" sz="2800" dirty="0"/>
              <a:t>- провести співвідношення хімічного составу міжзоряної речовини, складу різних </a:t>
            </a:r>
            <a:r>
              <a:rPr lang="uk-UA" sz="2800" dirty="0" err="1"/>
              <a:t>геосфер</a:t>
            </a:r>
            <a:r>
              <a:rPr lang="uk-UA" sz="2800" dirty="0"/>
              <a:t> і планет Сонячної системи;</a:t>
            </a:r>
          </a:p>
          <a:p>
            <a:pPr algn="just"/>
            <a:r>
              <a:rPr lang="uk-UA" sz="2800" dirty="0"/>
              <a:t>- дати уявлення про природні та техногенні потоки речовин і </a:t>
            </a:r>
            <a:r>
              <a:rPr lang="uk-UA" sz="2800" dirty="0" err="1"/>
              <a:t>хемодинаміку</a:t>
            </a:r>
            <a:r>
              <a:rPr lang="uk-UA" sz="2800" dirty="0"/>
              <a:t> компонентів навколишнього середовища.</a:t>
            </a:r>
          </a:p>
          <a:p>
            <a:endParaRPr lang="uk-UA" sz="2800" dirty="0"/>
          </a:p>
          <a:p>
            <a:r>
              <a:rPr lang="uk-UA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016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1700" y="413435"/>
            <a:ext cx="10668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Практичні:</a:t>
            </a:r>
            <a:endParaRPr lang="uk-UA" sz="2400" dirty="0"/>
          </a:p>
          <a:p>
            <a:pPr lvl="1"/>
            <a:r>
              <a:rPr lang="uk-UA" sz="2400" dirty="0"/>
              <a:t>вміти розрізняти природні та штучно створені хімічні речовини.</a:t>
            </a:r>
          </a:p>
          <a:p>
            <a:pPr lvl="0"/>
            <a:r>
              <a:rPr lang="uk-UA" sz="2400" dirty="0" smtClean="0"/>
              <a:t>	вивчити </a:t>
            </a:r>
            <a:r>
              <a:rPr lang="uk-UA" sz="2400" dirty="0"/>
              <a:t>вплив нових матеріалів на природне середовище та можливості їх утилізації.</a:t>
            </a:r>
          </a:p>
          <a:p>
            <a:pPr lvl="0"/>
            <a:r>
              <a:rPr lang="uk-UA" sz="2400" dirty="0" smtClean="0"/>
              <a:t>	сформувати </a:t>
            </a:r>
            <a:r>
              <a:rPr lang="uk-UA" sz="2400" dirty="0"/>
              <a:t>поняття про взаємозв’язки природних фізико-хімічних процесів літосфери, гідросфери та атмосфери;</a:t>
            </a:r>
          </a:p>
          <a:p>
            <a:pPr lvl="0"/>
            <a:r>
              <a:rPr lang="uk-UA" sz="2400" dirty="0" smtClean="0"/>
              <a:t>	сформувати </a:t>
            </a:r>
            <a:r>
              <a:rPr lang="uk-UA" sz="2400" dirty="0"/>
              <a:t>поняття про основні геохімічні цикли біогенних елементах в біосфері та вплив на них техногенезу; </a:t>
            </a:r>
          </a:p>
          <a:p>
            <a:pPr lvl="0"/>
            <a:r>
              <a:rPr lang="uk-UA" sz="2400" dirty="0" smtClean="0"/>
              <a:t>	сформувати </a:t>
            </a:r>
            <a:r>
              <a:rPr lang="uk-UA" sz="2400" dirty="0"/>
              <a:t>поняття про методи раціонального використання атмосферного повітря, </a:t>
            </a:r>
            <a:r>
              <a:rPr lang="uk-UA" sz="2400" dirty="0" err="1"/>
              <a:t>грунту</a:t>
            </a:r>
            <a:r>
              <a:rPr lang="uk-UA" sz="2400" dirty="0"/>
              <a:t> та природних вод;</a:t>
            </a:r>
          </a:p>
          <a:p>
            <a:pPr lvl="0"/>
            <a:r>
              <a:rPr lang="uk-UA" sz="2400" dirty="0" smtClean="0"/>
              <a:t>	сформувати </a:t>
            </a:r>
            <a:r>
              <a:rPr lang="uk-UA" sz="2400" dirty="0"/>
              <a:t>поняття про методи охорони навколишнього середовища</a:t>
            </a:r>
          </a:p>
          <a:p>
            <a:pPr lvl="0"/>
            <a:r>
              <a:rPr lang="uk-UA" sz="2400" dirty="0" smtClean="0"/>
              <a:t>	Оволодіти </a:t>
            </a:r>
            <a:r>
              <a:rPr lang="uk-UA" sz="2400" dirty="0"/>
              <a:t>теоретичними основами курсу.</a:t>
            </a:r>
          </a:p>
          <a:p>
            <a:pPr lvl="0"/>
            <a:r>
              <a:rPr lang="uk-UA" sz="2400" dirty="0" smtClean="0"/>
              <a:t>	Визначити </a:t>
            </a:r>
            <a:r>
              <a:rPr lang="uk-UA" sz="2400" dirty="0"/>
              <a:t>природне розповсюдження хімічних речовин та їх взаємний вплив.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400" y="79622"/>
            <a:ext cx="11582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Зміст дисципліни</a:t>
            </a:r>
            <a:endParaRPr lang="uk-UA" sz="2000" dirty="0"/>
          </a:p>
          <a:p>
            <a:r>
              <a:rPr lang="uk-UA" sz="2000" dirty="0"/>
              <a:t>Стан довкілля. </a:t>
            </a:r>
          </a:p>
          <a:p>
            <a:r>
              <a:rPr lang="uk-UA" sz="2000" dirty="0"/>
              <a:t>Сутність екологічних криз. </a:t>
            </a:r>
          </a:p>
          <a:p>
            <a:r>
              <a:rPr lang="uk-UA" sz="2000" dirty="0"/>
              <a:t>Хіміко-небезпечні речовини природного та штучного походження</a:t>
            </a:r>
          </a:p>
          <a:p>
            <a:r>
              <a:rPr lang="uk-UA" sz="2000" dirty="0"/>
              <a:t>Можливість створення безвідходного виробництва. </a:t>
            </a:r>
          </a:p>
          <a:p>
            <a:r>
              <a:rPr lang="uk-UA" sz="2000" dirty="0"/>
              <a:t>Гірниче виробництво та довкілля. </a:t>
            </a:r>
          </a:p>
          <a:p>
            <a:r>
              <a:rPr lang="uk-UA" sz="2000" dirty="0"/>
              <a:t>Вплив на довкілля викидів теплових та гідроелектростанцій.</a:t>
            </a:r>
          </a:p>
          <a:p>
            <a:r>
              <a:rPr lang="uk-UA" sz="2000" dirty="0"/>
              <a:t>Атомна промисловість </a:t>
            </a:r>
          </a:p>
          <a:p>
            <a:r>
              <a:rPr lang="uk-UA" sz="2000" dirty="0"/>
              <a:t>Викиди хімічної, автомобільної промисловості та їх вплив на рівновагу у атмосфері, гідросфері та </a:t>
            </a:r>
            <a:r>
              <a:rPr lang="uk-UA" sz="2000" dirty="0" err="1"/>
              <a:t>грунтах</a:t>
            </a:r>
            <a:r>
              <a:rPr lang="uk-UA" sz="2000" dirty="0"/>
              <a:t>,</a:t>
            </a:r>
          </a:p>
          <a:p>
            <a:r>
              <a:rPr lang="uk-UA" sz="2000" dirty="0"/>
              <a:t>Створення людиною нових, неіснуючих у природі речовин та оцінка їх поведінки у оточуючому середовищі, (Пластмаси, </a:t>
            </a:r>
            <a:r>
              <a:rPr lang="uk-UA" sz="2000" dirty="0" err="1"/>
              <a:t>хлоровмісні</a:t>
            </a:r>
            <a:r>
              <a:rPr lang="uk-UA" sz="2000" dirty="0"/>
              <a:t> речовини, інсектициди). </a:t>
            </a:r>
          </a:p>
          <a:p>
            <a:r>
              <a:rPr lang="uk-UA" sz="2000" dirty="0"/>
              <a:t>Особливо небезпечні </a:t>
            </a:r>
            <a:r>
              <a:rPr lang="uk-UA" sz="2000" dirty="0" err="1"/>
              <a:t>екотоксиканти</a:t>
            </a:r>
            <a:r>
              <a:rPr lang="uk-UA" sz="2000" dirty="0"/>
              <a:t> :ртуть, кадмій, інші важкі метали та їх похідні</a:t>
            </a:r>
          </a:p>
          <a:p>
            <a:r>
              <a:rPr lang="uk-UA" sz="2000" dirty="0"/>
              <a:t>Токсичність озону.</a:t>
            </a:r>
          </a:p>
          <a:p>
            <a:r>
              <a:rPr lang="uk-UA" sz="2000" dirty="0"/>
              <a:t>Токсичні сполуки Нітрогену.</a:t>
            </a:r>
          </a:p>
          <a:p>
            <a:r>
              <a:rPr lang="uk-UA" sz="2000" dirty="0"/>
              <a:t>Токсичні сполуки Гідрогену.</a:t>
            </a:r>
          </a:p>
          <a:p>
            <a:r>
              <a:rPr lang="uk-UA" sz="2000" dirty="0"/>
              <a:t>Токсичні сполуки Фосфору.</a:t>
            </a:r>
          </a:p>
          <a:p>
            <a:r>
              <a:rPr lang="uk-UA" sz="2000" dirty="0"/>
              <a:t>Роль </a:t>
            </a:r>
            <a:r>
              <a:rPr lang="uk-UA" sz="2000" dirty="0" err="1"/>
              <a:t>Феруму</a:t>
            </a:r>
            <a:r>
              <a:rPr lang="uk-UA" sz="2000" dirty="0"/>
              <a:t> та його </a:t>
            </a:r>
            <a:r>
              <a:rPr lang="uk-UA" sz="2000" dirty="0" err="1"/>
              <a:t>сполук</a:t>
            </a:r>
            <a:r>
              <a:rPr lang="uk-UA" sz="2000" dirty="0"/>
              <a:t> у існуванні землі та у розвитку цивілізації.</a:t>
            </a:r>
          </a:p>
          <a:p>
            <a:r>
              <a:rPr lang="uk-UA" sz="2000" dirty="0"/>
              <a:t>Поведінка хімікатів у навколишньому середовищі: гідроліз, відновлення. Окислення, фотохімічні процеси. </a:t>
            </a:r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3648"/>
            <a:ext cx="119761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Самостійна робота</a:t>
            </a:r>
            <a:endParaRPr lang="uk-UA" dirty="0"/>
          </a:p>
          <a:p>
            <a:pPr marL="684000" lvl="3" indent="457200"/>
            <a:r>
              <a:rPr lang="uk-UA" sz="2800" dirty="0"/>
              <a:t>Походження і роль азоту. Токсичні сполуки Нітрогену.</a:t>
            </a:r>
          </a:p>
          <a:p>
            <a:pPr marL="684000" lvl="3" indent="457200"/>
            <a:r>
              <a:rPr lang="uk-UA" sz="2800" dirty="0"/>
              <a:t>Розповсюдження Гідрогену. Токсичні сполуки Гідрогену.</a:t>
            </a:r>
          </a:p>
          <a:p>
            <a:pPr marL="684000" lvl="3" indent="457200"/>
            <a:r>
              <a:rPr lang="uk-UA" sz="2800" dirty="0"/>
              <a:t>Кругообіг Фосфору. Токсичні сполуки </a:t>
            </a:r>
            <a:r>
              <a:rPr lang="uk-UA" sz="2800" dirty="0" err="1"/>
              <a:t>Фсофору</a:t>
            </a:r>
            <a:r>
              <a:rPr lang="uk-UA" sz="2800" dirty="0"/>
              <a:t>.</a:t>
            </a:r>
          </a:p>
          <a:p>
            <a:pPr marL="684000" lvl="3" indent="457200"/>
            <a:r>
              <a:rPr lang="uk-UA" sz="2800" dirty="0"/>
              <a:t>Походження та роль </a:t>
            </a:r>
            <a:r>
              <a:rPr lang="uk-UA" sz="2800" dirty="0" err="1"/>
              <a:t>Феруму</a:t>
            </a:r>
            <a:r>
              <a:rPr lang="uk-UA" sz="2800" dirty="0"/>
              <a:t>. Роль </a:t>
            </a:r>
            <a:r>
              <a:rPr lang="uk-UA" sz="2800" dirty="0" err="1"/>
              <a:t>Феруму</a:t>
            </a:r>
            <a:r>
              <a:rPr lang="uk-UA" sz="2800" dirty="0"/>
              <a:t> та його </a:t>
            </a:r>
            <a:r>
              <a:rPr lang="uk-UA" sz="2800" dirty="0" err="1"/>
              <a:t>сполук</a:t>
            </a:r>
            <a:r>
              <a:rPr lang="uk-UA" sz="2800" dirty="0"/>
              <a:t> у існуванні Землі та у розвитку цивілізації.</a:t>
            </a:r>
          </a:p>
          <a:p>
            <a:pPr marL="684000" lvl="3" indent="457200"/>
            <a:r>
              <a:rPr lang="uk-UA" sz="2800" dirty="0"/>
              <a:t>Токсичні сполуки </a:t>
            </a:r>
            <a:r>
              <a:rPr lang="uk-UA" sz="2800" dirty="0" err="1"/>
              <a:t>Купруму</a:t>
            </a:r>
            <a:r>
              <a:rPr lang="uk-UA" sz="2800" dirty="0"/>
              <a:t>.</a:t>
            </a:r>
          </a:p>
          <a:p>
            <a:pPr marL="684000" lvl="3" indent="457200"/>
            <a:r>
              <a:rPr lang="uk-UA" sz="2800" dirty="0"/>
              <a:t>Токсичні сполуки </a:t>
            </a:r>
            <a:r>
              <a:rPr lang="uk-UA" sz="2800" dirty="0" smtClean="0"/>
              <a:t>Цинку</a:t>
            </a:r>
          </a:p>
          <a:p>
            <a:pPr marL="684000" lvl="3" indent="457200"/>
            <a:r>
              <a:rPr lang="uk-UA" sz="2800" dirty="0"/>
              <a:t>Пестициди, їх вплив на оточуюче середовище.</a:t>
            </a:r>
          </a:p>
          <a:p>
            <a:pPr marL="684000" lvl="3" indent="457200"/>
            <a:r>
              <a:rPr lang="uk-UA" sz="2800" dirty="0"/>
              <a:t>Мінеральні добрива, їх вплив на оточуюче середовище.</a:t>
            </a:r>
          </a:p>
          <a:p>
            <a:pPr marL="684000" lvl="3" indent="457200"/>
            <a:r>
              <a:rPr lang="uk-UA" sz="2800" dirty="0"/>
              <a:t>Озон, озоновий шар та його роль у існуванні життя на Землі.</a:t>
            </a:r>
          </a:p>
          <a:p>
            <a:pPr marL="684000" lvl="3" indent="457200"/>
            <a:r>
              <a:rPr lang="uk-UA" sz="2800" dirty="0"/>
              <a:t>Вплив викидів автомобільного транспорту на оточуюче середовище</a:t>
            </a:r>
            <a:r>
              <a:rPr lang="uk-UA" dirty="0"/>
              <a:t>.</a:t>
            </a:r>
          </a:p>
          <a:p>
            <a:pPr lvl="3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544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</a:t>
            </a:r>
            <a:r>
              <a:rPr lang="uk-UA" sz="4400" dirty="0" smtClean="0"/>
              <a:t>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602</TotalTime>
  <Words>270</Words>
  <Application>Microsoft Office PowerPoint</Application>
  <PresentationFormat>Широкоэкранный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Tw Cen MT</vt:lpstr>
      <vt:lpstr>Капля</vt:lpstr>
      <vt:lpstr>Хімія твердих відходів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29</cp:revision>
  <dcterms:created xsi:type="dcterms:W3CDTF">2020-08-12T13:34:10Z</dcterms:created>
  <dcterms:modified xsi:type="dcterms:W3CDTF">2020-08-13T08:06:22Z</dcterms:modified>
</cp:coreProperties>
</file>