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4" r:id="rId3"/>
    <p:sldId id="257" r:id="rId4"/>
    <p:sldId id="258" r:id="rId5"/>
    <p:sldId id="265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365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88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69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20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8253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1069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5821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7353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759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96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19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76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33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34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382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90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05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422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300" y="1300785"/>
            <a:ext cx="9818688" cy="2509213"/>
          </a:xfrm>
        </p:spPr>
        <p:txBody>
          <a:bodyPr>
            <a:normAutofit/>
          </a:bodyPr>
          <a:lstStyle/>
          <a:p>
            <a:r>
              <a:rPr lang="uk-UA" sz="5400" b="1" dirty="0" smtClean="0"/>
              <a:t>Хімія твердих відходів</a:t>
            </a:r>
            <a:endParaRPr lang="uk-UA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557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0"/>
            <a:ext cx="9931400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/>
              <a:t>Мета</a:t>
            </a:r>
            <a:r>
              <a:rPr lang="uk-UA" sz="2800" dirty="0"/>
              <a:t> курсу – вивчення співвідношення природного розміщення хімічних речовин зі штучно створеним у процесі розвитку цивілізації. Окремо треба показати місце штучно одержаних речовин та їх шлях утилізації.</a:t>
            </a:r>
          </a:p>
          <a:p>
            <a:pPr algn="just"/>
            <a:r>
              <a:rPr lang="uk-UA" sz="2800" b="1" dirty="0"/>
              <a:t> </a:t>
            </a:r>
            <a:endParaRPr lang="uk-UA" sz="2800" dirty="0"/>
          </a:p>
          <a:p>
            <a:pPr algn="just"/>
            <a:r>
              <a:rPr lang="uk-UA" sz="2800" b="1" dirty="0"/>
              <a:t>Завдання курсу</a:t>
            </a:r>
            <a:endParaRPr lang="uk-UA" sz="2800" dirty="0"/>
          </a:p>
          <a:p>
            <a:pPr algn="just"/>
            <a:r>
              <a:rPr lang="uk-UA" sz="2800" b="1" i="1" dirty="0"/>
              <a:t>Теоретичні:</a:t>
            </a:r>
            <a:endParaRPr lang="uk-UA" sz="2800" dirty="0"/>
          </a:p>
          <a:p>
            <a:pPr algn="just"/>
            <a:r>
              <a:rPr lang="ru-RU" sz="2800" dirty="0"/>
              <a:t>- </a:t>
            </a:r>
            <a:r>
              <a:rPr lang="uk-UA" sz="2800" dirty="0"/>
              <a:t>сформувати у студентів уявлення про хімічне єдність навколишнього середовища;</a:t>
            </a:r>
          </a:p>
          <a:p>
            <a:pPr algn="just"/>
            <a:r>
              <a:rPr lang="uk-UA" sz="2800" dirty="0"/>
              <a:t>- провести співвідношення хімічного составу міжзоряної речовини, складу різних </a:t>
            </a:r>
            <a:r>
              <a:rPr lang="uk-UA" sz="2800" dirty="0" err="1"/>
              <a:t>геосфер</a:t>
            </a:r>
            <a:r>
              <a:rPr lang="uk-UA" sz="2800" dirty="0"/>
              <a:t> і планет Сонячної системи;</a:t>
            </a:r>
          </a:p>
          <a:p>
            <a:pPr algn="just"/>
            <a:r>
              <a:rPr lang="uk-UA" sz="2800" dirty="0"/>
              <a:t>- дати уявлення про природні та техногенні потоки речовин і </a:t>
            </a:r>
            <a:r>
              <a:rPr lang="uk-UA" sz="2800" dirty="0" err="1"/>
              <a:t>хемодинаміку</a:t>
            </a:r>
            <a:r>
              <a:rPr lang="uk-UA" sz="2800" dirty="0"/>
              <a:t> компонентів навколишнього середовища.</a:t>
            </a:r>
          </a:p>
          <a:p>
            <a:endParaRPr lang="uk-UA" sz="2800" dirty="0"/>
          </a:p>
          <a:p>
            <a:r>
              <a:rPr lang="uk-UA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50167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1700" y="413435"/>
            <a:ext cx="10668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/>
              <a:t>Практичні:</a:t>
            </a:r>
            <a:endParaRPr lang="uk-UA" sz="2400" dirty="0"/>
          </a:p>
          <a:p>
            <a:pPr lvl="1"/>
            <a:r>
              <a:rPr lang="uk-UA" sz="2400" dirty="0"/>
              <a:t>вміти розрізняти природні та штучно створені хімічні речовини.</a:t>
            </a:r>
          </a:p>
          <a:p>
            <a:pPr lvl="0"/>
            <a:r>
              <a:rPr lang="uk-UA" sz="2400" dirty="0" smtClean="0"/>
              <a:t>	вивчити </a:t>
            </a:r>
            <a:r>
              <a:rPr lang="uk-UA" sz="2400" dirty="0"/>
              <a:t>вплив нових матеріалів на природне середовище та можливості їх утилізації.</a:t>
            </a:r>
          </a:p>
          <a:p>
            <a:pPr lvl="0"/>
            <a:r>
              <a:rPr lang="uk-UA" sz="2400" dirty="0" smtClean="0"/>
              <a:t>	сформувати </a:t>
            </a:r>
            <a:r>
              <a:rPr lang="uk-UA" sz="2400" dirty="0"/>
              <a:t>поняття про взаємозв’язки природних фізико-хімічних процесів літосфери, гідросфери та атмосфери;</a:t>
            </a:r>
          </a:p>
          <a:p>
            <a:pPr lvl="0"/>
            <a:r>
              <a:rPr lang="uk-UA" sz="2400" dirty="0" smtClean="0"/>
              <a:t>	сформувати </a:t>
            </a:r>
            <a:r>
              <a:rPr lang="uk-UA" sz="2400" dirty="0"/>
              <a:t>поняття про основні геохімічні цикли біогенних елементах в біосфері та вплив на них техногенезу; </a:t>
            </a:r>
          </a:p>
          <a:p>
            <a:pPr lvl="0"/>
            <a:r>
              <a:rPr lang="uk-UA" sz="2400" dirty="0" smtClean="0"/>
              <a:t>	сформувати </a:t>
            </a:r>
            <a:r>
              <a:rPr lang="uk-UA" sz="2400" dirty="0"/>
              <a:t>поняття про методи раціонального використання атмосферного повітря, </a:t>
            </a:r>
            <a:r>
              <a:rPr lang="uk-UA" sz="2400" dirty="0" err="1"/>
              <a:t>грунту</a:t>
            </a:r>
            <a:r>
              <a:rPr lang="uk-UA" sz="2400" dirty="0"/>
              <a:t> та природних вод;</a:t>
            </a:r>
          </a:p>
          <a:p>
            <a:pPr lvl="0"/>
            <a:r>
              <a:rPr lang="uk-UA" sz="2400" dirty="0" smtClean="0"/>
              <a:t>	сформувати </a:t>
            </a:r>
            <a:r>
              <a:rPr lang="uk-UA" sz="2400" dirty="0"/>
              <a:t>поняття про методи охорони навколишнього середовища</a:t>
            </a:r>
          </a:p>
          <a:p>
            <a:pPr lvl="0"/>
            <a:r>
              <a:rPr lang="uk-UA" sz="2400" dirty="0" smtClean="0"/>
              <a:t>	Оволодіти </a:t>
            </a:r>
            <a:r>
              <a:rPr lang="uk-UA" sz="2400" dirty="0"/>
              <a:t>теоретичними основами курсу.</a:t>
            </a:r>
          </a:p>
          <a:p>
            <a:pPr lvl="0"/>
            <a:r>
              <a:rPr lang="uk-UA" sz="2400" dirty="0" smtClean="0"/>
              <a:t>	Визначити </a:t>
            </a:r>
            <a:r>
              <a:rPr lang="uk-UA" sz="2400" dirty="0"/>
              <a:t>природне розповсюдження хімічних речовин та їх взаємний вплив.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805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9400" y="79622"/>
            <a:ext cx="115824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Зміст дисципліни</a:t>
            </a:r>
            <a:endParaRPr lang="uk-UA" sz="2000" dirty="0"/>
          </a:p>
          <a:p>
            <a:r>
              <a:rPr lang="uk-UA" sz="2000" dirty="0"/>
              <a:t>Стан довкілля. </a:t>
            </a:r>
          </a:p>
          <a:p>
            <a:r>
              <a:rPr lang="uk-UA" sz="2000" dirty="0"/>
              <a:t>Сутність екологічних криз. </a:t>
            </a:r>
          </a:p>
          <a:p>
            <a:r>
              <a:rPr lang="uk-UA" sz="2000" dirty="0"/>
              <a:t>Хіміко-небезпечні речовини природного та штучного походження</a:t>
            </a:r>
          </a:p>
          <a:p>
            <a:r>
              <a:rPr lang="uk-UA" sz="2000" dirty="0"/>
              <a:t>Можливість створення безвідходного виробництва. </a:t>
            </a:r>
          </a:p>
          <a:p>
            <a:r>
              <a:rPr lang="uk-UA" sz="2000" dirty="0"/>
              <a:t>Гірниче виробництво та довкілля. </a:t>
            </a:r>
          </a:p>
          <a:p>
            <a:r>
              <a:rPr lang="uk-UA" sz="2000" dirty="0"/>
              <a:t>Вплив на довкілля викидів теплових та гідроелектростанцій.</a:t>
            </a:r>
          </a:p>
          <a:p>
            <a:r>
              <a:rPr lang="uk-UA" sz="2000" dirty="0"/>
              <a:t>Атомна промисловість </a:t>
            </a:r>
          </a:p>
          <a:p>
            <a:r>
              <a:rPr lang="uk-UA" sz="2000" dirty="0"/>
              <a:t>Викиди хімічної, автомобільної промисловості та їх вплив на рівновагу у атмосфері, гідросфері та </a:t>
            </a:r>
            <a:r>
              <a:rPr lang="uk-UA" sz="2000" dirty="0" err="1"/>
              <a:t>грунтах</a:t>
            </a:r>
            <a:r>
              <a:rPr lang="uk-UA" sz="2000" dirty="0"/>
              <a:t>,</a:t>
            </a:r>
          </a:p>
          <a:p>
            <a:r>
              <a:rPr lang="uk-UA" sz="2000" dirty="0"/>
              <a:t>Створення людиною нових, неіснуючих у природі речовин та оцінка їх поведінки у оточуючому середовищі, (Пластмаси, </a:t>
            </a:r>
            <a:r>
              <a:rPr lang="uk-UA" sz="2000" dirty="0" err="1"/>
              <a:t>хлоровмісні</a:t>
            </a:r>
            <a:r>
              <a:rPr lang="uk-UA" sz="2000" dirty="0"/>
              <a:t> речовини, інсектициди). </a:t>
            </a:r>
          </a:p>
          <a:p>
            <a:r>
              <a:rPr lang="uk-UA" sz="2000" dirty="0"/>
              <a:t>Особливо небезпечні </a:t>
            </a:r>
            <a:r>
              <a:rPr lang="uk-UA" sz="2000" dirty="0" err="1"/>
              <a:t>екотоксиканти</a:t>
            </a:r>
            <a:r>
              <a:rPr lang="uk-UA" sz="2000" dirty="0"/>
              <a:t> :ртуть, кадмій, інші важкі метали та їх похідні</a:t>
            </a:r>
          </a:p>
          <a:p>
            <a:r>
              <a:rPr lang="uk-UA" sz="2000" dirty="0"/>
              <a:t>Токсичність озону.</a:t>
            </a:r>
          </a:p>
          <a:p>
            <a:r>
              <a:rPr lang="uk-UA" sz="2000" dirty="0"/>
              <a:t>Токсичні сполуки Нітрогену.</a:t>
            </a:r>
          </a:p>
          <a:p>
            <a:r>
              <a:rPr lang="uk-UA" sz="2000" dirty="0"/>
              <a:t>Токсичні сполуки Гідрогену.</a:t>
            </a:r>
          </a:p>
          <a:p>
            <a:r>
              <a:rPr lang="uk-UA" sz="2000" dirty="0"/>
              <a:t>Токсичні сполуки Фосфору.</a:t>
            </a:r>
          </a:p>
          <a:p>
            <a:r>
              <a:rPr lang="uk-UA" sz="2000" dirty="0"/>
              <a:t>Роль </a:t>
            </a:r>
            <a:r>
              <a:rPr lang="uk-UA" sz="2000" dirty="0" err="1"/>
              <a:t>Феруму</a:t>
            </a:r>
            <a:r>
              <a:rPr lang="uk-UA" sz="2000" dirty="0"/>
              <a:t> та його </a:t>
            </a:r>
            <a:r>
              <a:rPr lang="uk-UA" sz="2000" dirty="0" err="1"/>
              <a:t>сполук</a:t>
            </a:r>
            <a:r>
              <a:rPr lang="uk-UA" sz="2000" dirty="0"/>
              <a:t> у існуванні землі та у розвитку цивілізації.</a:t>
            </a:r>
          </a:p>
          <a:p>
            <a:r>
              <a:rPr lang="uk-UA" sz="2000" dirty="0"/>
              <a:t>Поведінка хімікатів у навколишньому середовищі: гідроліз, відновлення. Окислення, фотохімічні процеси. </a:t>
            </a:r>
          </a:p>
        </p:txBody>
      </p:sp>
    </p:spTree>
    <p:extLst>
      <p:ext uri="{BB962C8B-B14F-4D97-AF65-F5344CB8AC3E}">
        <p14:creationId xmlns:p14="http://schemas.microsoft.com/office/powerpoint/2010/main" val="14730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13648"/>
            <a:ext cx="119761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Самостійна робота</a:t>
            </a:r>
            <a:endParaRPr lang="uk-UA" dirty="0"/>
          </a:p>
          <a:p>
            <a:pPr marL="684000" lvl="3" indent="457200"/>
            <a:r>
              <a:rPr lang="uk-UA" sz="2800" dirty="0"/>
              <a:t>Походження і роль азоту. Токсичні сполуки Нітрогену.</a:t>
            </a:r>
          </a:p>
          <a:p>
            <a:pPr marL="684000" lvl="3" indent="457200"/>
            <a:r>
              <a:rPr lang="uk-UA" sz="2800" dirty="0"/>
              <a:t>Розповсюдження Гідрогену. Токсичні сполуки Гідрогену.</a:t>
            </a:r>
          </a:p>
          <a:p>
            <a:pPr marL="684000" lvl="3" indent="457200"/>
            <a:r>
              <a:rPr lang="uk-UA" sz="2800" dirty="0"/>
              <a:t>Кругообіг Фосфору. Токсичні сполуки </a:t>
            </a:r>
            <a:r>
              <a:rPr lang="uk-UA" sz="2800" dirty="0" err="1"/>
              <a:t>Фсофору</a:t>
            </a:r>
            <a:r>
              <a:rPr lang="uk-UA" sz="2800" dirty="0"/>
              <a:t>.</a:t>
            </a:r>
          </a:p>
          <a:p>
            <a:pPr marL="684000" lvl="3" indent="457200"/>
            <a:r>
              <a:rPr lang="uk-UA" sz="2800" dirty="0"/>
              <a:t>Походження та роль </a:t>
            </a:r>
            <a:r>
              <a:rPr lang="uk-UA" sz="2800" dirty="0" err="1"/>
              <a:t>Феруму</a:t>
            </a:r>
            <a:r>
              <a:rPr lang="uk-UA" sz="2800" dirty="0"/>
              <a:t>. Роль </a:t>
            </a:r>
            <a:r>
              <a:rPr lang="uk-UA" sz="2800" dirty="0" err="1"/>
              <a:t>Феруму</a:t>
            </a:r>
            <a:r>
              <a:rPr lang="uk-UA" sz="2800" dirty="0"/>
              <a:t> та його </a:t>
            </a:r>
            <a:r>
              <a:rPr lang="uk-UA" sz="2800" dirty="0" err="1"/>
              <a:t>сполук</a:t>
            </a:r>
            <a:r>
              <a:rPr lang="uk-UA" sz="2800" dirty="0"/>
              <a:t> у існуванні Землі та у розвитку цивілізації.</a:t>
            </a:r>
          </a:p>
          <a:p>
            <a:pPr marL="684000" lvl="3" indent="457200"/>
            <a:r>
              <a:rPr lang="uk-UA" sz="2800" dirty="0"/>
              <a:t>Токсичні сполуки </a:t>
            </a:r>
            <a:r>
              <a:rPr lang="uk-UA" sz="2800" dirty="0" err="1"/>
              <a:t>Купруму</a:t>
            </a:r>
            <a:r>
              <a:rPr lang="uk-UA" sz="2800" dirty="0"/>
              <a:t>.</a:t>
            </a:r>
          </a:p>
          <a:p>
            <a:pPr marL="684000" lvl="3" indent="457200"/>
            <a:r>
              <a:rPr lang="uk-UA" sz="2800" dirty="0"/>
              <a:t>Токсичні сполуки </a:t>
            </a:r>
            <a:r>
              <a:rPr lang="uk-UA" sz="2800" dirty="0" smtClean="0"/>
              <a:t>Цинку</a:t>
            </a:r>
          </a:p>
          <a:p>
            <a:pPr marL="684000" lvl="3" indent="457200"/>
            <a:r>
              <a:rPr lang="uk-UA" sz="2800" dirty="0"/>
              <a:t>Пестициди, їх вплив на оточуюче середовище.</a:t>
            </a:r>
          </a:p>
          <a:p>
            <a:pPr marL="684000" lvl="3" indent="457200"/>
            <a:r>
              <a:rPr lang="uk-UA" sz="2800" dirty="0"/>
              <a:t>Мінеральні добрива, їх вплив на оточуюче середовище.</a:t>
            </a:r>
          </a:p>
          <a:p>
            <a:pPr marL="684000" lvl="3" indent="457200"/>
            <a:r>
              <a:rPr lang="uk-UA" sz="2800" dirty="0"/>
              <a:t>Озон, озоновий шар та його роль у існуванні життя на Землі.</a:t>
            </a:r>
          </a:p>
          <a:p>
            <a:pPr marL="684000" lvl="3" indent="457200"/>
            <a:r>
              <a:rPr lang="uk-UA" sz="2800" dirty="0"/>
              <a:t>Вплив викидів автомобільного транспорту на оточуюче середовище</a:t>
            </a:r>
            <a:r>
              <a:rPr lang="uk-UA" dirty="0"/>
              <a:t>.</a:t>
            </a:r>
          </a:p>
          <a:p>
            <a:pPr lvl="3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25449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419101"/>
            <a:ext cx="7823200" cy="4659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нашому </a:t>
            </a:r>
            <a:r>
              <a:rPr lang="uk-UA" sz="4400" dirty="0" smtClean="0"/>
              <a:t>курсі!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2424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602</TotalTime>
  <Words>270</Words>
  <Application>Microsoft Office PowerPoint</Application>
  <PresentationFormat>Широкоэкранный</PresentationFormat>
  <Paragraphs>48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Tw Cen MT</vt:lpstr>
      <vt:lpstr>Капля</vt:lpstr>
      <vt:lpstr>Хімія твердих відходів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29</cp:revision>
  <dcterms:created xsi:type="dcterms:W3CDTF">2020-08-12T13:34:10Z</dcterms:created>
  <dcterms:modified xsi:type="dcterms:W3CDTF">2020-08-13T08:06:22Z</dcterms:modified>
</cp:coreProperties>
</file>